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12/3/13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12/3/13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find and cite 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Researching tips and MLA formatting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121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“academic” mean?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Academic = 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Wikipedia?</a:t>
            </a:r>
          </a:p>
          <a:p>
            <a:pPr lvl="1"/>
            <a:r>
              <a:rPr lang="en-US" dirty="0"/>
              <a:t>An article from an .</a:t>
            </a:r>
            <a:r>
              <a:rPr lang="en-US" dirty="0" err="1"/>
              <a:t>edu</a:t>
            </a:r>
            <a:r>
              <a:rPr lang="en-US" dirty="0"/>
              <a:t> site? </a:t>
            </a:r>
          </a:p>
          <a:p>
            <a:pPr lvl="1"/>
            <a:r>
              <a:rPr lang="en-US" dirty="0" smtClean="0"/>
              <a:t>A blog?</a:t>
            </a:r>
          </a:p>
          <a:p>
            <a:pPr lvl="1"/>
            <a:r>
              <a:rPr lang="en-US" dirty="0" smtClean="0"/>
              <a:t>A journal article?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513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can you find academic sources?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books or Google Scholar</a:t>
            </a:r>
          </a:p>
          <a:p>
            <a:r>
              <a:rPr lang="en-US" dirty="0" smtClean="0"/>
              <a:t>Any .</a:t>
            </a:r>
            <a:r>
              <a:rPr lang="en-US" dirty="0" err="1" smtClean="0"/>
              <a:t>edu</a:t>
            </a:r>
            <a:r>
              <a:rPr lang="en-US" dirty="0" smtClean="0"/>
              <a:t> website</a:t>
            </a:r>
          </a:p>
          <a:p>
            <a:r>
              <a:rPr lang="en-US" dirty="0" smtClean="0"/>
              <a:t>Local library</a:t>
            </a:r>
          </a:p>
          <a:p>
            <a:pPr lvl="1"/>
            <a:r>
              <a:rPr lang="en-US" dirty="0" smtClean="0"/>
              <a:t>Ask the “reference desk” if you need help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114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you cite a source?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MLA uses parenthetical citations when citing in the body of the essay:</a:t>
            </a:r>
          </a:p>
          <a:p>
            <a:pPr lvl="1"/>
            <a:r>
              <a:rPr lang="en-US" dirty="0" smtClean="0"/>
              <a:t>Ex.</a:t>
            </a:r>
            <a:r>
              <a:rPr lang="en-US" dirty="0"/>
              <a:t> Will you turn the </a:t>
            </a:r>
            <a:r>
              <a:rPr lang="en-US" dirty="0" err="1"/>
              <a:t>parlour</a:t>
            </a:r>
            <a:r>
              <a:rPr lang="en-US" dirty="0"/>
              <a:t> off?" he asked. </a:t>
            </a:r>
            <a:r>
              <a:rPr lang="en-US" dirty="0" smtClean="0"/>
              <a:t> "</a:t>
            </a:r>
            <a:r>
              <a:rPr lang="en-US" dirty="0"/>
              <a:t>That's my family.</a:t>
            </a:r>
            <a:r>
              <a:rPr lang="en-US" dirty="0" smtClean="0"/>
              <a:t> (Bradbury 73).</a:t>
            </a:r>
          </a:p>
          <a:p>
            <a:r>
              <a:rPr lang="en-US" dirty="0" smtClean="0"/>
              <a:t>At the end of your paper, include a “bibliography” that lists all of the sources you used in your paper. </a:t>
            </a:r>
            <a:endParaRPr lang="en-US" dirty="0" smtClean="0"/>
          </a:p>
          <a:p>
            <a:r>
              <a:rPr lang="en-US" dirty="0" smtClean="0"/>
              <a:t>Follow this formula:</a:t>
            </a:r>
          </a:p>
          <a:p>
            <a:pPr lvl="1"/>
            <a:r>
              <a:rPr lang="en-US" dirty="0" err="1"/>
              <a:t>Lastname</a:t>
            </a:r>
            <a:r>
              <a:rPr lang="en-US" dirty="0"/>
              <a:t>, </a:t>
            </a:r>
            <a:r>
              <a:rPr lang="en-US" dirty="0" err="1"/>
              <a:t>Firstname</a:t>
            </a:r>
            <a:r>
              <a:rPr lang="en-US" dirty="0"/>
              <a:t>. </a:t>
            </a:r>
            <a:r>
              <a:rPr lang="en-US" i="1" dirty="0"/>
              <a:t>Title of Book</a:t>
            </a:r>
            <a:r>
              <a:rPr lang="en-US" dirty="0"/>
              <a:t>. City of Publication: Publisher, Year of Publication. Medium of Publication.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68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 </a:t>
            </a:r>
            <a:r>
              <a:rPr lang="en-US" dirty="0" smtClean="0"/>
              <a:t>Entry Examples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Book example</a:t>
            </a:r>
            <a:endParaRPr lang="en-US" dirty="0"/>
          </a:p>
          <a:p>
            <a:pPr lvl="2"/>
            <a:r>
              <a:rPr lang="en-US" dirty="0" smtClean="0"/>
              <a:t>Bradbury</a:t>
            </a:r>
            <a:r>
              <a:rPr lang="en-US" dirty="0"/>
              <a:t>, Ray. Fahrenheit </a:t>
            </a:r>
            <a:r>
              <a:rPr lang="en-US" dirty="0" smtClean="0"/>
              <a:t>451. New York: Simon &amp; Schuster, 2012. </a:t>
            </a:r>
          </a:p>
          <a:p>
            <a:pPr lvl="1"/>
            <a:r>
              <a:rPr lang="en-US" dirty="0" smtClean="0"/>
              <a:t>Website example</a:t>
            </a:r>
          </a:p>
          <a:p>
            <a:pPr lvl="2"/>
            <a:r>
              <a:rPr lang="en-US" dirty="0"/>
              <a:t>"How to Make Vegetarian Chili." </a:t>
            </a:r>
            <a:r>
              <a:rPr lang="en-US" i="1" dirty="0" err="1"/>
              <a:t>eHow</a:t>
            </a:r>
            <a:r>
              <a:rPr lang="en-US" dirty="0"/>
              <a:t>. Demand Media, </a:t>
            </a:r>
            <a:r>
              <a:rPr lang="en-US" dirty="0" err="1"/>
              <a:t>n.d.</a:t>
            </a:r>
            <a:r>
              <a:rPr lang="en-US" dirty="0"/>
              <a:t> Web. 24 Feb. 2009.</a:t>
            </a:r>
            <a:endParaRPr lang="en-US" dirty="0"/>
          </a:p>
          <a:p>
            <a:pPr lvl="1"/>
            <a:r>
              <a:rPr lang="en-US" dirty="0" err="1" smtClean="0"/>
              <a:t>Articlecexample</a:t>
            </a:r>
            <a:endParaRPr lang="en-US" dirty="0" smtClean="0"/>
          </a:p>
          <a:p>
            <a:pPr lvl="2"/>
            <a:r>
              <a:rPr lang="en-US" dirty="0" err="1"/>
              <a:t>Bagchi</a:t>
            </a:r>
            <a:r>
              <a:rPr lang="en-US" dirty="0"/>
              <a:t>, </a:t>
            </a:r>
            <a:r>
              <a:rPr lang="en-US" dirty="0" err="1"/>
              <a:t>Alaknanda</a:t>
            </a:r>
            <a:r>
              <a:rPr lang="en-US" dirty="0"/>
              <a:t>. "Conflicting Nationalisms: The Voice of the Subaltern in </a:t>
            </a:r>
            <a:r>
              <a:rPr lang="en-US" dirty="0" err="1"/>
              <a:t>Mahasweta</a:t>
            </a:r>
            <a:r>
              <a:rPr lang="en-US" dirty="0"/>
              <a:t> Devi's </a:t>
            </a:r>
            <a:r>
              <a:rPr lang="en-US" i="1" dirty="0" err="1"/>
              <a:t>Bashai</a:t>
            </a:r>
            <a:r>
              <a:rPr lang="en-US" i="1" dirty="0"/>
              <a:t> </a:t>
            </a:r>
            <a:r>
              <a:rPr lang="en-US" i="1" dirty="0" err="1"/>
              <a:t>Tudu</a:t>
            </a:r>
            <a:r>
              <a:rPr lang="en-US" dirty="0"/>
              <a:t>." </a:t>
            </a:r>
            <a:r>
              <a:rPr lang="en-US" i="1" dirty="0"/>
              <a:t>Tulsa Studies in Women's Literature</a:t>
            </a:r>
            <a:r>
              <a:rPr lang="en-US" dirty="0"/>
              <a:t> 15.1 (1996): 41-50. Print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3586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article you’ve been given, try to cite it properly. </a:t>
            </a:r>
          </a:p>
          <a:p>
            <a:r>
              <a:rPr lang="en-US" dirty="0" smtClean="0"/>
              <a:t>Here is the correct answer:</a:t>
            </a:r>
          </a:p>
          <a:p>
            <a:pPr lvl="1"/>
            <a:r>
              <a:rPr lang="en-US" dirty="0"/>
              <a:t>Kirkorian, Heather L.,  Ellen </a:t>
            </a:r>
            <a:r>
              <a:rPr lang="en-US" dirty="0" err="1"/>
              <a:t>Wartella</a:t>
            </a:r>
            <a:r>
              <a:rPr lang="en-US" dirty="0"/>
              <a:t>, and Daniel R. Anderson. “Media and Young Children's Learning.” </a:t>
            </a:r>
            <a:r>
              <a:rPr lang="en-US" i="1" dirty="0"/>
              <a:t>Children and Electronic Media</a:t>
            </a:r>
            <a:r>
              <a:rPr lang="en-US" dirty="0"/>
              <a:t> 18.1 (Spring 2008): 39-54. </a:t>
            </a:r>
          </a:p>
        </p:txBody>
      </p:sp>
    </p:spTree>
    <p:extLst>
      <p:ext uri="{BB962C8B-B14F-4D97-AF65-F5344CB8AC3E}">
        <p14:creationId xmlns:p14="http://schemas.microsoft.com/office/powerpoint/2010/main" val="31295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MLA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Purdue OWL (online writing lab)</a:t>
            </a:r>
          </a:p>
          <a:p>
            <a:r>
              <a:rPr lang="en-US" dirty="0" err="1" smtClean="0"/>
              <a:t>BibMe</a:t>
            </a:r>
            <a:r>
              <a:rPr lang="en-US" dirty="0" smtClean="0"/>
              <a:t>: Bibliography Maker</a:t>
            </a:r>
          </a:p>
          <a:p>
            <a:r>
              <a:rPr lang="en-US" smtClean="0"/>
              <a:t>MLA.org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7120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Sketchbook.thmx</Template>
  <TotalTime>162</TotalTime>
  <Words>317</Words>
  <Application>Microsoft Macintosh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Sketchbook</vt:lpstr>
      <vt:lpstr>How to find and cite sources</vt:lpstr>
      <vt:lpstr>What does “academic” mean?</vt:lpstr>
      <vt:lpstr>Where can you find academic sources?</vt:lpstr>
      <vt:lpstr>How do you cite a source?</vt:lpstr>
      <vt:lpstr>Bibliography Entry Examples: </vt:lpstr>
      <vt:lpstr>Practice!</vt:lpstr>
      <vt:lpstr>Online MLA Resources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find and cite sources</dc:title>
  <dc:creator>Bethany DeWeese</dc:creator>
  <cp:lastModifiedBy>Bethany DeWeese</cp:lastModifiedBy>
  <cp:revision>8</cp:revision>
  <dcterms:created xsi:type="dcterms:W3CDTF">2013-11-24T19:56:49Z</dcterms:created>
  <dcterms:modified xsi:type="dcterms:W3CDTF">2013-12-03T23:03:13Z</dcterms:modified>
</cp:coreProperties>
</file>